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9" r:id="rId3"/>
    <p:sldId id="260" r:id="rId4"/>
    <p:sldId id="261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24.01.2009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24.01.2009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24.01.2009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24.01.2009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24.01.2009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3857628"/>
            <a:ext cx="7786710" cy="1752600"/>
          </a:xfrm>
          <a:ln w="1905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reflection blurRad="6350" stA="60000" endA="900" endPos="58000" dir="5400000" sy="-100000" algn="bl" rotWithShape="0"/>
                </a:effectLst>
                <a:latin typeface="Comic Sans MS" pitchFamily="66" charset="0"/>
              </a:rPr>
              <a:t>Переносная симметрия встречается </a:t>
            </a:r>
            <a:r>
              <a:rPr lang="ru-RU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reflection blurRad="6350" stA="60000" endA="900" endPos="58000" dir="5400000" sy="-100000" algn="bl" rotWithShape="0"/>
                </a:effectLst>
                <a:latin typeface="Comic Sans MS" pitchFamily="66" charset="0"/>
              </a:rPr>
              <a:t>в оградах </a:t>
            </a:r>
            <a:r>
              <a:rPr lang="ru-RU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reflection blurRad="6350" stA="60000" endA="900" endPos="58000" dir="5400000" sy="-100000" algn="bl" rotWithShape="0"/>
                </a:effectLst>
                <a:latin typeface="Comic Sans MS" pitchFamily="66" charset="0"/>
              </a:rPr>
              <a:t>парков , решётках, мостов…В рисунке танцев, в вышивках, в узорах национальных  костюмов</a:t>
            </a:r>
            <a:endParaRPr lang="ru-RU" dirty="0">
              <a:effectLst>
                <a:glow rad="63500">
                  <a:schemeClr val="accent3">
                    <a:satMod val="175000"/>
                    <a:alpha val="40000"/>
                  </a:schemeClr>
                </a:glow>
                <a:reflection blurRad="6350" stA="60000" endA="900" endPos="58000" dir="5400000" sy="-100000" algn="bl" rotWithShape="0"/>
              </a:effectLst>
              <a:latin typeface="Comic Sans MS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214290"/>
            <a:ext cx="9358346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28575" cmpd="sng">
                  <a:solidFill>
                    <a:schemeClr val="accent2">
                      <a:lumMod val="50000"/>
                      <a:alpha val="55000"/>
                    </a:schemeClr>
                  </a:solidFill>
                  <a:prstDash val="solid"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Comic Sans MS" pitchFamily="66" charset="0"/>
              </a:rPr>
              <a:t>Переносная симметрия или параллельный перенос</a:t>
            </a:r>
            <a:endParaRPr lang="ru-RU" sz="6000" b="1" cap="none" spc="0" dirty="0">
              <a:ln w="28575" cmpd="sng">
                <a:solidFill>
                  <a:schemeClr val="accent2">
                    <a:lumMod val="50000"/>
                    <a:alpha val="55000"/>
                  </a:schemeClr>
                </a:solidFill>
                <a:prstDash val="solid"/>
              </a:ln>
              <a:solidFill>
                <a:schemeClr val="accent4">
                  <a:lumMod val="60000"/>
                  <a:lumOff val="40000"/>
                </a:schemeClr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 descr="Рисунок2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4414" y="285728"/>
            <a:ext cx="4429156" cy="4480808"/>
          </a:xfrm>
          <a:prstGeom prst="rect">
            <a:avLst/>
          </a:prstGeom>
        </p:spPr>
      </p:pic>
      <p:pic>
        <p:nvPicPr>
          <p:cNvPr id="8" name="Рисунок 7" descr="Рисунок2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008" y="2294618"/>
            <a:ext cx="3214710" cy="2529789"/>
          </a:xfrm>
          <a:prstGeom prst="rect">
            <a:avLst/>
          </a:prstGeom>
        </p:spPr>
      </p:pic>
      <p:pic>
        <p:nvPicPr>
          <p:cNvPr id="6" name="Рисунок 5" descr="Рисунок4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57290" y="4929198"/>
            <a:ext cx="4162425" cy="1371600"/>
          </a:xfrm>
          <a:prstGeom prst="rect">
            <a:avLst/>
          </a:prstGeom>
        </p:spPr>
      </p:pic>
      <p:pic>
        <p:nvPicPr>
          <p:cNvPr id="9" name="Рисунок 8" descr="Рисунок24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17721" y="5287992"/>
            <a:ext cx="3226279" cy="15700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142976" y="428604"/>
            <a:ext cx="77153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Comic Sans MS" pitchFamily="66" charset="0"/>
              </a:rPr>
              <a:t>Переносная симметрия встречается и в узорах ковров</a:t>
            </a:r>
            <a:endParaRPr lang="ru-RU" sz="3600" dirty="0">
              <a:latin typeface="Comic Sans MS" pitchFamily="66" charset="0"/>
            </a:endParaRPr>
          </a:p>
        </p:txBody>
      </p:sp>
      <p:pic>
        <p:nvPicPr>
          <p:cNvPr id="11" name="Содержимое 10" descr="Рисунок2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14744" y="3286124"/>
            <a:ext cx="2499240" cy="2767018"/>
          </a:xfrm>
        </p:spPr>
      </p:pic>
      <p:pic>
        <p:nvPicPr>
          <p:cNvPr id="7" name="Рисунок 6" descr="Рисунок2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86644" y="1857364"/>
            <a:ext cx="1018309" cy="2182091"/>
          </a:xfrm>
          <a:prstGeom prst="rect">
            <a:avLst/>
          </a:prstGeom>
        </p:spPr>
      </p:pic>
      <p:pic>
        <p:nvPicPr>
          <p:cNvPr id="8" name="Рисунок 7" descr="Рисунок27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4414" y="1785926"/>
            <a:ext cx="1383825" cy="22844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Рисунок1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7357" y="2214554"/>
            <a:ext cx="7286644" cy="2214578"/>
          </a:xfrm>
          <a:prstGeom prst="rect">
            <a:avLst/>
          </a:prstGeom>
        </p:spPr>
      </p:pic>
      <p:pic>
        <p:nvPicPr>
          <p:cNvPr id="6" name="Рисунок 5" descr="Рисунок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4480" y="4500570"/>
            <a:ext cx="7429520" cy="2076531"/>
          </a:xfrm>
          <a:prstGeom prst="rect">
            <a:avLst/>
          </a:prstGeom>
        </p:spPr>
      </p:pic>
      <p:pic>
        <p:nvPicPr>
          <p:cNvPr id="8" name="Содержимое 3" descr="Рисунок9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644650" y="0"/>
            <a:ext cx="7499350" cy="22707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54</TotalTime>
  <Words>32</Words>
  <PresentationFormat>Экран (4:3)</PresentationFormat>
  <Paragraphs>3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Солнцестояние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SamLab.ws</cp:lastModifiedBy>
  <cp:revision>27</cp:revision>
  <dcterms:modified xsi:type="dcterms:W3CDTF">2009-01-24T06:37:57Z</dcterms:modified>
</cp:coreProperties>
</file>